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7"/>
    <p:restoredTop sz="94755"/>
  </p:normalViewPr>
  <p:slideViewPr>
    <p:cSldViewPr snapToGrid="0" snapToObjects="1">
      <p:cViewPr varScale="1">
        <p:scale>
          <a:sx n="92" d="100"/>
          <a:sy n="92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encz.gabor\Desktop\CLLD\clld_abra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95798543813481"/>
          <c:y val="6.6403688019003482E-2"/>
          <c:w val="0.64556257187623745"/>
          <c:h val="0.863125398070829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Szervezetek!$A$2:$A$8</c:f>
              <c:strCache>
                <c:ptCount val="7"/>
                <c:pt idx="0">
                  <c:v>Egyéb</c:v>
                </c:pt>
                <c:pt idx="1">
                  <c:v>Egyéni vállalkozó vagyok</c:v>
                </c:pt>
                <c:pt idx="2">
                  <c:v>Közintézmény</c:v>
                </c:pt>
                <c:pt idx="3">
                  <c:v>Nonprofit gazdasági társaság</c:v>
                </c:pt>
                <c:pt idx="4">
                  <c:v>Nagyvállalat</c:v>
                </c:pt>
                <c:pt idx="5">
                  <c:v>Civil szervezet</c:v>
                </c:pt>
                <c:pt idx="6">
                  <c:v>Kis-és középvállalkozás</c:v>
                </c:pt>
              </c:strCache>
            </c:strRef>
          </c:cat>
          <c:val>
            <c:numRef>
              <c:f>Szervezetek!$B$2:$B$8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3-D446-9BE6-9E8159B37A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7840248"/>
        <c:axId val="327840576"/>
      </c:barChart>
      <c:catAx>
        <c:axId val="32784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7840576"/>
        <c:crosses val="autoZero"/>
        <c:auto val="1"/>
        <c:lblAlgn val="ctr"/>
        <c:lblOffset val="100"/>
        <c:noMultiLvlLbl val="0"/>
      </c:catAx>
      <c:valAx>
        <c:axId val="32784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784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8-D249-82F8-8F894A5729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8-D249-82F8-8F894A5729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8-D249-82F8-8F894A5729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8-D249-82F8-8F894A5729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98-D249-82F8-8F894A5729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98-D249-82F8-8F894A572941}"/>
              </c:ext>
            </c:extLst>
          </c:dPt>
          <c:cat>
            <c:strRef>
              <c:f>Motiváció!$A$32:$A$37</c:f>
              <c:strCache>
                <c:ptCount val="6"/>
                <c:pt idx="0">
                  <c:v>Társadalmi befogadás</c:v>
                </c:pt>
                <c:pt idx="1">
                  <c:v>Adókedvezmények</c:v>
                </c:pt>
                <c:pt idx="2">
                  <c:v>Értékes munkakapcsolatok</c:v>
                </c:pt>
                <c:pt idx="3">
                  <c:v>A közösség erősítése</c:v>
                </c:pt>
                <c:pt idx="4">
                  <c:v>Színesíti a vállalati kultúrát</c:v>
                </c:pt>
                <c:pt idx="5">
                  <c:v>Támogatások</c:v>
                </c:pt>
              </c:strCache>
            </c:strRef>
          </c:cat>
          <c:val>
            <c:numRef>
              <c:f>Motiváció!$B$32:$B$37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98-D249-82F8-8F894A572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Távmunka!$A$2:$A$6</c:f>
              <c:strCache>
                <c:ptCount val="5"/>
                <c:pt idx="0">
                  <c:v>Egyáltalán nem</c:v>
                </c:pt>
                <c:pt idx="1">
                  <c:v>Inkább nem</c:v>
                </c:pt>
                <c:pt idx="2">
                  <c:v>Inkább igen</c:v>
                </c:pt>
                <c:pt idx="3">
                  <c:v>Teljes mértékben</c:v>
                </c:pt>
                <c:pt idx="4">
                  <c:v> Nem tudja</c:v>
                </c:pt>
              </c:strCache>
            </c:strRef>
          </c:cat>
          <c:val>
            <c:numRef>
              <c:f>Távmunka!$B$2:$B$6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7.0000000000000007E-2</c:v>
                </c:pt>
                <c:pt idx="2">
                  <c:v>0.37</c:v>
                </c:pt>
                <c:pt idx="3">
                  <c:v>0.23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9-7C4D-A164-C0E0497538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4736704"/>
        <c:axId val="634738016"/>
      </c:barChart>
      <c:catAx>
        <c:axId val="6347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4738016"/>
        <c:crosses val="autoZero"/>
        <c:auto val="1"/>
        <c:lblAlgn val="ctr"/>
        <c:lblOffset val="100"/>
        <c:noMultiLvlLbl val="0"/>
      </c:catAx>
      <c:valAx>
        <c:axId val="63473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47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Távmunka!$A$17:$A$21</c:f>
              <c:strCache>
                <c:ptCount val="5"/>
                <c:pt idx="0">
                  <c:v>Nem, és nem is szeretnénk</c:v>
                </c:pt>
                <c:pt idx="1">
                  <c:v>Nem, a munka fajtája nem teszi lehetővé</c:v>
                </c:pt>
                <c:pt idx="2">
                  <c:v>Nem, nincs meg hozzá jelenleg a megfelelő informatikai háttér</c:v>
                </c:pt>
                <c:pt idx="3">
                  <c:v>Igen, de nem szeretnénk</c:v>
                </c:pt>
                <c:pt idx="4">
                  <c:v>Igen, több munkavállalónk is dolgozik otthonról</c:v>
                </c:pt>
              </c:strCache>
            </c:strRef>
          </c:cat>
          <c:val>
            <c:numRef>
              <c:f>Távmunka!$B$17:$B$21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0.37</c:v>
                </c:pt>
                <c:pt idx="2">
                  <c:v>0.22</c:v>
                </c:pt>
                <c:pt idx="3">
                  <c:v>0.04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E-6640-85E6-DE6AFCF9F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714444280"/>
        <c:axId val="714445592"/>
      </c:barChart>
      <c:catAx>
        <c:axId val="71444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4445592"/>
        <c:crosses val="autoZero"/>
        <c:auto val="1"/>
        <c:lblAlgn val="ctr"/>
        <c:lblOffset val="100"/>
        <c:noMultiLvlLbl val="0"/>
      </c:catAx>
      <c:valAx>
        <c:axId val="714445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444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0A-DC43-AA84-2907106BBC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0A-DC43-AA84-2907106BBC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0A-DC43-AA84-2907106BBC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Szervezetek!$N$3:$N$5</c:f>
              <c:strCache>
                <c:ptCount val="3"/>
                <c:pt idx="0">
                  <c:v>Ipar</c:v>
                </c:pt>
                <c:pt idx="1">
                  <c:v>Szolgáltatás</c:v>
                </c:pt>
                <c:pt idx="2">
                  <c:v>Nonprofit</c:v>
                </c:pt>
              </c:strCache>
            </c:strRef>
          </c:cat>
          <c:val>
            <c:numRef>
              <c:f>Szervezetek!$O$3:$O$5</c:f>
              <c:numCache>
                <c:formatCode>0%</c:formatCode>
                <c:ptCount val="3"/>
                <c:pt idx="0">
                  <c:v>0.35</c:v>
                </c:pt>
                <c:pt idx="1">
                  <c:v>0.38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0A-DC43-AA84-2907106BBC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Munkaügy!$A$2:$A$7</c:f>
              <c:strCache>
                <c:ptCount val="6"/>
                <c:pt idx="0">
                  <c:v>Google-kereső</c:v>
                </c:pt>
                <c:pt idx="1">
                  <c:v>Helyi hírportál</c:v>
                </c:pt>
                <c:pt idx="2">
                  <c:v>Szakosodott weboldal </c:v>
                </c:pt>
                <c:pt idx="3">
                  <c:v>Közösségi oldal</c:v>
                </c:pt>
                <c:pt idx="4">
                  <c:v>Ismerős</c:v>
                </c:pt>
                <c:pt idx="5">
                  <c:v>Egyéb</c:v>
                </c:pt>
              </c:strCache>
            </c:strRef>
          </c:cat>
          <c:val>
            <c:numRef>
              <c:f>Munkaügy!$B$2:$B$7</c:f>
              <c:numCache>
                <c:formatCode>0%</c:formatCode>
                <c:ptCount val="6"/>
                <c:pt idx="0">
                  <c:v>0.6</c:v>
                </c:pt>
                <c:pt idx="1">
                  <c:v>0.12</c:v>
                </c:pt>
                <c:pt idx="2">
                  <c:v>0.48</c:v>
                </c:pt>
                <c:pt idx="3">
                  <c:v>0.08</c:v>
                </c:pt>
                <c:pt idx="4">
                  <c:v>0.44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A-4E46-85AC-A89213E0B7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7063472"/>
        <c:axId val="637060848"/>
      </c:barChart>
      <c:catAx>
        <c:axId val="6370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7060848"/>
        <c:crosses val="autoZero"/>
        <c:auto val="1"/>
        <c:lblAlgn val="ctr"/>
        <c:lblOffset val="100"/>
        <c:noMultiLvlLbl val="0"/>
      </c:catAx>
      <c:valAx>
        <c:axId val="63706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706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Foglalk.!$A$3:$A$10</c:f>
              <c:strCache>
                <c:ptCount val="8"/>
                <c:pt idx="0">
                  <c:v>Bérkieg.ben részesülő</c:v>
                </c:pt>
                <c:pt idx="1">
                  <c:v>Roma etnikumú</c:v>
                </c:pt>
                <c:pt idx="2">
                  <c:v>Egyéb</c:v>
                </c:pt>
                <c:pt idx="3">
                  <c:v>Egyedülálló szülő</c:v>
                </c:pt>
                <c:pt idx="4">
                  <c:v>Tartós munkanélküli</c:v>
                </c:pt>
                <c:pt idx="5">
                  <c:v>Alacsony isk. végzettségű</c:v>
                </c:pt>
                <c:pt idx="6">
                  <c:v>Fiatal pályakezdő</c:v>
                </c:pt>
                <c:pt idx="7">
                  <c:v>50 év feletti</c:v>
                </c:pt>
              </c:strCache>
            </c:strRef>
          </c:cat>
          <c:val>
            <c:numRef>
              <c:f>Foglalk.!$B$3:$B$10</c:f>
              <c:numCache>
                <c:formatCode>0%</c:formatCode>
                <c:ptCount val="8"/>
                <c:pt idx="0">
                  <c:v>0.05</c:v>
                </c:pt>
                <c:pt idx="1">
                  <c:v>0.1</c:v>
                </c:pt>
                <c:pt idx="2">
                  <c:v>0.12</c:v>
                </c:pt>
                <c:pt idx="3">
                  <c:v>0.15</c:v>
                </c:pt>
                <c:pt idx="4">
                  <c:v>0.15</c:v>
                </c:pt>
                <c:pt idx="5">
                  <c:v>0.23</c:v>
                </c:pt>
                <c:pt idx="6">
                  <c:v>0.28000000000000003</c:v>
                </c:pt>
                <c:pt idx="7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2-C641-8494-2AD36D224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2622864"/>
        <c:axId val="642622208"/>
      </c:barChart>
      <c:catAx>
        <c:axId val="64262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2622208"/>
        <c:crosses val="autoZero"/>
        <c:auto val="1"/>
        <c:lblAlgn val="ctr"/>
        <c:lblOffset val="100"/>
        <c:noMultiLvlLbl val="0"/>
      </c:catAx>
      <c:valAx>
        <c:axId val="64262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26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Foglalk.!$A$19:$A$23</c:f>
              <c:strCache>
                <c:ptCount val="5"/>
                <c:pt idx="0">
                  <c:v>Látássérült</c:v>
                </c:pt>
                <c:pt idx="1">
                  <c:v>Hallássérült</c:v>
                </c:pt>
                <c:pt idx="2">
                  <c:v>Mozgáskorlátozott</c:v>
                </c:pt>
                <c:pt idx="3">
                  <c:v>Értelmileg sérült</c:v>
                </c:pt>
                <c:pt idx="4">
                  <c:v>Egyéb eü-i korlátozottság</c:v>
                </c:pt>
              </c:strCache>
            </c:strRef>
          </c:cat>
          <c:val>
            <c:numRef>
              <c:f>Foglalk.!$B$19:$B$23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0.15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4-9944-B23F-D6D5BCFED1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3674856"/>
        <c:axId val="643675512"/>
      </c:barChart>
      <c:catAx>
        <c:axId val="643674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3675512"/>
        <c:crosses val="autoZero"/>
        <c:auto val="1"/>
        <c:lblAlgn val="ctr"/>
        <c:lblOffset val="100"/>
        <c:noMultiLvlLbl val="0"/>
      </c:catAx>
      <c:valAx>
        <c:axId val="643675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367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Foglalk.!$M$1</c:f>
              <c:strCache>
                <c:ptCount val="1"/>
                <c:pt idx="0">
                  <c:v>Hátrányos helyzetű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Foglalk.!$L$2:$L$4</c:f>
              <c:strCache>
                <c:ptCount val="3"/>
                <c:pt idx="0">
                  <c:v>Szellemi munka</c:v>
                </c:pt>
                <c:pt idx="1">
                  <c:v>Fizikai munka</c:v>
                </c:pt>
                <c:pt idx="2">
                  <c:v>Szellemi és fizikai munkakörben is</c:v>
                </c:pt>
              </c:strCache>
            </c:strRef>
          </c:cat>
          <c:val>
            <c:numRef>
              <c:f>Foglalk.!$M$2:$M$4</c:f>
              <c:numCache>
                <c:formatCode>0%</c:formatCode>
                <c:ptCount val="3"/>
                <c:pt idx="0">
                  <c:v>0.22</c:v>
                </c:pt>
                <c:pt idx="1">
                  <c:v>0.51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3-A848-887B-6BD6CE10DFCA}"/>
            </c:ext>
          </c:extLst>
        </c:ser>
        <c:ser>
          <c:idx val="1"/>
          <c:order val="1"/>
          <c:tx>
            <c:strRef>
              <c:f>Foglalk.!$N$1</c:f>
              <c:strCache>
                <c:ptCount val="1"/>
                <c:pt idx="0">
                  <c:v>Megváltozott mk.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Foglalk.!$L$2:$L$4</c:f>
              <c:strCache>
                <c:ptCount val="3"/>
                <c:pt idx="0">
                  <c:v>Szellemi munka</c:v>
                </c:pt>
                <c:pt idx="1">
                  <c:v>Fizikai munka</c:v>
                </c:pt>
                <c:pt idx="2">
                  <c:v>Szellemi és fizikai munkakörben is</c:v>
                </c:pt>
              </c:strCache>
            </c:strRef>
          </c:cat>
          <c:val>
            <c:numRef>
              <c:f>Foglalk.!$N$2:$N$4</c:f>
              <c:numCache>
                <c:formatCode>0%</c:formatCode>
                <c:ptCount val="3"/>
                <c:pt idx="0">
                  <c:v>0.16</c:v>
                </c:pt>
                <c:pt idx="1">
                  <c:v>0.65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3-A848-887B-6BD6CE10DF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1053304"/>
        <c:axId val="391053632"/>
      </c:barChart>
      <c:catAx>
        <c:axId val="39105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053632"/>
        <c:crosses val="autoZero"/>
        <c:auto val="1"/>
        <c:lblAlgn val="ctr"/>
        <c:lblOffset val="100"/>
        <c:noMultiLvlLbl val="0"/>
      </c:catAx>
      <c:valAx>
        <c:axId val="39105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05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Foglalk.!$M$22</c:f>
              <c:strCache>
                <c:ptCount val="1"/>
                <c:pt idx="0">
                  <c:v>Hátrányos helyzetű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Foglalk.!$L$23:$L$27</c:f>
              <c:strCache>
                <c:ptCount val="5"/>
                <c:pt idx="0">
                  <c:v>Segédmunka</c:v>
                </c:pt>
                <c:pt idx="1">
                  <c:v>Betanított munka</c:v>
                </c:pt>
                <c:pt idx="2">
                  <c:v>Szakképzett (fizikai)</c:v>
                </c:pt>
                <c:pt idx="3">
                  <c:v>Nem szakképzett (szellemi)</c:v>
                </c:pt>
                <c:pt idx="4">
                  <c:v>Szakképzett (szellemi)</c:v>
                </c:pt>
              </c:strCache>
            </c:strRef>
          </c:cat>
          <c:val>
            <c:numRef>
              <c:f>Foglalk.!$M$23:$M$27</c:f>
              <c:numCache>
                <c:formatCode>0%</c:formatCode>
                <c:ptCount val="5"/>
                <c:pt idx="0">
                  <c:v>0.18</c:v>
                </c:pt>
                <c:pt idx="1">
                  <c:v>0.48</c:v>
                </c:pt>
                <c:pt idx="2">
                  <c:v>0.1</c:v>
                </c:pt>
                <c:pt idx="3">
                  <c:v>0.18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F-6B44-9386-A19DEBF2AA18}"/>
            </c:ext>
          </c:extLst>
        </c:ser>
        <c:ser>
          <c:idx val="1"/>
          <c:order val="1"/>
          <c:tx>
            <c:strRef>
              <c:f>Foglalk.!$N$22</c:f>
              <c:strCache>
                <c:ptCount val="1"/>
                <c:pt idx="0">
                  <c:v>Megváltozott mk.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Foglalk.!$L$23:$L$27</c:f>
              <c:strCache>
                <c:ptCount val="5"/>
                <c:pt idx="0">
                  <c:v>Segédmunka</c:v>
                </c:pt>
                <c:pt idx="1">
                  <c:v>Betanított munka</c:v>
                </c:pt>
                <c:pt idx="2">
                  <c:v>Szakképzett (fizikai)</c:v>
                </c:pt>
                <c:pt idx="3">
                  <c:v>Nem szakképzett (szellemi)</c:v>
                </c:pt>
                <c:pt idx="4">
                  <c:v>Szakképzett (szellemi)</c:v>
                </c:pt>
              </c:strCache>
            </c:strRef>
          </c:cat>
          <c:val>
            <c:numRef>
              <c:f>Foglalk.!$N$23:$N$27</c:f>
              <c:numCache>
                <c:formatCode>0%</c:formatCode>
                <c:ptCount val="5"/>
                <c:pt idx="0">
                  <c:v>0.05</c:v>
                </c:pt>
                <c:pt idx="1">
                  <c:v>0.6</c:v>
                </c:pt>
                <c:pt idx="2">
                  <c:v>0.15</c:v>
                </c:pt>
                <c:pt idx="3">
                  <c:v>0.12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F-6B44-9386-A19DEBF2AA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4858384"/>
        <c:axId val="644858712"/>
      </c:barChart>
      <c:catAx>
        <c:axId val="64485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4858712"/>
        <c:crosses val="autoZero"/>
        <c:auto val="1"/>
        <c:lblAlgn val="ctr"/>
        <c:lblOffset val="100"/>
        <c:noMultiLvlLbl val="0"/>
      </c:catAx>
      <c:valAx>
        <c:axId val="644858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4485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Foglalk.!$B$34</c:f>
              <c:strCache>
                <c:ptCount val="1"/>
                <c:pt idx="0">
                  <c:v>Hátrányos helyzetű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Foglalk.!$A$35:$A$40</c:f>
              <c:strCache>
                <c:ptCount val="6"/>
                <c:pt idx="0">
                  <c:v>Határozott idejű jogviszony</c:v>
                </c:pt>
                <c:pt idx="1">
                  <c:v>Egyszerűsített és alkalmi fogl.</c:v>
                </c:pt>
                <c:pt idx="2">
                  <c:v>Részmunkaidős fogl.</c:v>
                </c:pt>
                <c:pt idx="3">
                  <c:v>Bedolgozói munkaviszony</c:v>
                </c:pt>
                <c:pt idx="4">
                  <c:v>Munkaerő-kölcsönzés</c:v>
                </c:pt>
                <c:pt idx="5">
                  <c:v>Távmunka</c:v>
                </c:pt>
              </c:strCache>
            </c:strRef>
          </c:cat>
          <c:val>
            <c:numRef>
              <c:f>Foglalk.!$B$35:$B$40</c:f>
              <c:numCache>
                <c:formatCode>0%</c:formatCode>
                <c:ptCount val="6"/>
                <c:pt idx="0">
                  <c:v>0.4</c:v>
                </c:pt>
                <c:pt idx="1">
                  <c:v>0.15</c:v>
                </c:pt>
                <c:pt idx="2">
                  <c:v>0.57999999999999996</c:v>
                </c:pt>
                <c:pt idx="3">
                  <c:v>0</c:v>
                </c:pt>
                <c:pt idx="4">
                  <c:v>0.22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1-C342-B238-FCFD44B49905}"/>
            </c:ext>
          </c:extLst>
        </c:ser>
        <c:ser>
          <c:idx val="1"/>
          <c:order val="1"/>
          <c:tx>
            <c:strRef>
              <c:f>Foglalk.!$C$34</c:f>
              <c:strCache>
                <c:ptCount val="1"/>
                <c:pt idx="0">
                  <c:v>Megváltozott mk.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Foglalk.!$A$35:$A$40</c:f>
              <c:strCache>
                <c:ptCount val="6"/>
                <c:pt idx="0">
                  <c:v>Határozott idejű jogviszony</c:v>
                </c:pt>
                <c:pt idx="1">
                  <c:v>Egyszerűsített és alkalmi fogl.</c:v>
                </c:pt>
                <c:pt idx="2">
                  <c:v>Részmunkaidős fogl.</c:v>
                </c:pt>
                <c:pt idx="3">
                  <c:v>Bedolgozói munkaviszony</c:v>
                </c:pt>
                <c:pt idx="4">
                  <c:v>Munkaerő-kölcsönzés</c:v>
                </c:pt>
                <c:pt idx="5">
                  <c:v>Távmunka</c:v>
                </c:pt>
              </c:strCache>
            </c:strRef>
          </c:cat>
          <c:val>
            <c:numRef>
              <c:f>Foglalk.!$C$35:$C$40</c:f>
              <c:numCache>
                <c:formatCode>0%</c:formatCode>
                <c:ptCount val="6"/>
                <c:pt idx="0">
                  <c:v>0.32</c:v>
                </c:pt>
                <c:pt idx="1">
                  <c:v>0.05</c:v>
                </c:pt>
                <c:pt idx="2">
                  <c:v>0.69</c:v>
                </c:pt>
                <c:pt idx="3">
                  <c:v>0</c:v>
                </c:pt>
                <c:pt idx="4">
                  <c:v>0.28000000000000003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1-C342-B238-FCFD44B499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0271640"/>
        <c:axId val="329863952"/>
      </c:barChart>
      <c:catAx>
        <c:axId val="330271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9863952"/>
        <c:crosses val="autoZero"/>
        <c:auto val="1"/>
        <c:lblAlgn val="ctr"/>
        <c:lblOffset val="100"/>
        <c:noMultiLvlLbl val="0"/>
      </c:catAx>
      <c:valAx>
        <c:axId val="32986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027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Foglalk.!$A$50:$A$56</c:f>
              <c:strCache>
                <c:ptCount val="7"/>
                <c:pt idx="0">
                  <c:v>Nem elég motiváltak a munkavállalók</c:v>
                </c:pt>
                <c:pt idx="1">
                  <c:v>A munkahelyre való bejárás</c:v>
                </c:pt>
                <c:pt idx="2">
                  <c:v>Nem kapnak támogatást</c:v>
                </c:pt>
                <c:pt idx="3">
                  <c:v>Nincs megfelelő infrastruktúra </c:v>
                </c:pt>
                <c:pt idx="4">
                  <c:v>Hiányzik a megfelelő szakképzettség</c:v>
                </c:pt>
                <c:pt idx="5">
                  <c:v>Hiányzik a kellő gyakorlat</c:v>
                </c:pt>
                <c:pt idx="6">
                  <c:v>Kevés olyan munkakör van, amelyet el tudnának látni</c:v>
                </c:pt>
              </c:strCache>
            </c:strRef>
          </c:cat>
          <c:val>
            <c:numRef>
              <c:f>Foglalk.!$B$50:$B$56</c:f>
              <c:numCache>
                <c:formatCode>General</c:formatCode>
                <c:ptCount val="7"/>
                <c:pt idx="0">
                  <c:v>2.5</c:v>
                </c:pt>
                <c:pt idx="1">
                  <c:v>3</c:v>
                </c:pt>
                <c:pt idx="2">
                  <c:v>3</c:v>
                </c:pt>
                <c:pt idx="3">
                  <c:v>3.5</c:v>
                </c:pt>
                <c:pt idx="4">
                  <c:v>3.8</c:v>
                </c:pt>
                <c:pt idx="5">
                  <c:v>4.2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D-8042-B483-804A334CCE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6653760"/>
        <c:axId val="716652448"/>
      </c:barChart>
      <c:catAx>
        <c:axId val="71665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6652448"/>
        <c:crosses val="autoZero"/>
        <c:auto val="1"/>
        <c:lblAlgn val="ctr"/>
        <c:lblOffset val="100"/>
        <c:noMultiLvlLbl val="0"/>
      </c:catAx>
      <c:valAx>
        <c:axId val="71665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166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2EBA4-51FE-D240-ACC2-BBBEF62A60D3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A1B66-1DC8-0149-BD50-8AC8B8ABD2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54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A1B66-1DC8-0149-BD50-8AC8B8ABD20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20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37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85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7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39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30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33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29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73DAF65-1446-9347-BCB8-288636E611EF}" type="datetimeFigureOut">
              <a:rPr lang="hu-HU" smtClean="0"/>
              <a:t>2022. 10. 10.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D41C-3C68-0042-8937-83F80A4B516D}" type="slidenum">
              <a:rPr lang="hu-HU" smtClean="0"/>
              <a:t>‹#›</a:t>
            </a:fld>
            <a:endParaRPr lang="hu-H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493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DAEFD2"/>
            </a:gs>
            <a:gs pos="50997">
              <a:srgbClr val="DAEFD2"/>
            </a:gs>
            <a:gs pos="4800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523CA3-5D4B-0EB4-8486-A1BF80221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717" y="1774478"/>
            <a:ext cx="7016195" cy="3102671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sz="3100" dirty="0" err="1">
                <a:effectLst/>
                <a:latin typeface="Cambria" panose="02040503050406030204" pitchFamily="18" charset="0"/>
              </a:rPr>
              <a:t>Távmunkával</a:t>
            </a:r>
            <a:r>
              <a:rPr lang="hu-HU" sz="3100" dirty="0">
                <a:effectLst/>
                <a:latin typeface="Cambria" panose="02040503050406030204" pitchFamily="18" charset="0"/>
              </a:rPr>
              <a:t>, illetve </a:t>
            </a:r>
            <a:br>
              <a:rPr lang="hu-HU" sz="3100" dirty="0">
                <a:effectLst/>
                <a:latin typeface="Cambria" panose="02040503050406030204" pitchFamily="18" charset="0"/>
              </a:rPr>
            </a:br>
            <a:r>
              <a:rPr lang="hu-HU" sz="3100" dirty="0" err="1">
                <a:effectLst/>
                <a:latin typeface="Cambria" panose="02040503050406030204" pitchFamily="18" charset="0"/>
              </a:rPr>
              <a:t>hátrányos</a:t>
            </a:r>
            <a:r>
              <a:rPr lang="hu-HU" sz="3100" dirty="0">
                <a:effectLst/>
                <a:latin typeface="Cambria" panose="02040503050406030204" pitchFamily="18" charset="0"/>
              </a:rPr>
              <a:t>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helyzetu</a:t>
            </a:r>
            <a:r>
              <a:rPr lang="hu-HU" sz="3100" dirty="0">
                <a:effectLst/>
                <a:latin typeface="Cambria" panose="02040503050406030204" pitchFamily="18" charset="0"/>
              </a:rPr>
              <a:t>̋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3100" dirty="0">
                <a:effectLst/>
                <a:latin typeface="Cambria" panose="02040503050406030204" pitchFamily="18" charset="0"/>
              </a:rPr>
              <a:t>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megváltozott</a:t>
            </a:r>
            <a:r>
              <a:rPr lang="hu-HU" sz="3100" dirty="0">
                <a:effectLst/>
                <a:latin typeface="Cambria" panose="02040503050406030204" pitchFamily="18" charset="0"/>
              </a:rPr>
              <a:t>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munkaképességu</a:t>
            </a:r>
            <a:r>
              <a:rPr lang="hu-HU" sz="3100" dirty="0">
                <a:effectLst/>
                <a:latin typeface="Cambria" panose="02040503050406030204" pitchFamily="18" charset="0"/>
              </a:rPr>
              <a:t>̋ emberek </a:t>
            </a:r>
            <a:br>
              <a:rPr lang="hu-HU" sz="3100" dirty="0">
                <a:effectLst/>
                <a:latin typeface="Cambria" panose="02040503050406030204" pitchFamily="18" charset="0"/>
              </a:rPr>
            </a:br>
            <a:r>
              <a:rPr lang="hu-HU" sz="3100" dirty="0" err="1">
                <a:effectLst/>
                <a:latin typeface="Cambria" panose="02040503050406030204" pitchFamily="18" charset="0"/>
              </a:rPr>
              <a:t>foglalkoztatásával</a:t>
            </a:r>
            <a:r>
              <a:rPr lang="hu-HU" sz="3100" dirty="0">
                <a:effectLst/>
                <a:latin typeface="Cambria" panose="02040503050406030204" pitchFamily="18" charset="0"/>
              </a:rPr>
              <a:t> kapcsolatos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felmérés</a:t>
            </a:r>
            <a:r>
              <a:rPr lang="hu-HU" sz="3100" dirty="0">
                <a:effectLst/>
                <a:latin typeface="Cambria" panose="02040503050406030204" pitchFamily="18" charset="0"/>
              </a:rPr>
              <a:t> a szombathelyi szervezetek </a:t>
            </a:r>
            <a:r>
              <a:rPr lang="hu-HU" sz="3100" dirty="0" err="1">
                <a:effectLst/>
                <a:latin typeface="Cambria" panose="02040503050406030204" pitchFamily="18" charset="0"/>
              </a:rPr>
              <a:t>körében</a:t>
            </a:r>
            <a:r>
              <a:rPr lang="hu-HU" sz="3100" dirty="0">
                <a:effectLst/>
                <a:latin typeface="Cambria" panose="02040503050406030204" pitchFamily="18" charset="0"/>
              </a:rPr>
              <a:t> </a:t>
            </a:r>
            <a:br>
              <a:rPr lang="hu-HU" dirty="0">
                <a:latin typeface="Cambria" panose="02040503050406030204" pitchFamily="18" charset="0"/>
              </a:rPr>
            </a:br>
            <a:endParaRPr lang="hu-HU" dirty="0">
              <a:latin typeface="Cambria" panose="020405030504060302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B161F2A-A2B6-01AB-3D05-7C340B260A10}"/>
              </a:ext>
            </a:extLst>
          </p:cNvPr>
          <p:cNvSpPr txBox="1"/>
          <p:nvPr/>
        </p:nvSpPr>
        <p:spPr>
          <a:xfrm>
            <a:off x="4870764" y="64008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2022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10AC5EE-AE7D-7B50-1BD2-1FC434263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1" t="-135" r="-9901" b="-1334"/>
          <a:stretch/>
        </p:blipFill>
        <p:spPr>
          <a:xfrm>
            <a:off x="8956335" y="0"/>
            <a:ext cx="3519895" cy="245937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DB4D37D-40D9-F620-BBF3-A29C56484D0E}"/>
              </a:ext>
            </a:extLst>
          </p:cNvPr>
          <p:cNvSpPr txBox="1"/>
          <p:nvPr/>
        </p:nvSpPr>
        <p:spPr>
          <a:xfrm>
            <a:off x="9322457" y="2276899"/>
            <a:ext cx="4911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0070C0"/>
                </a:solidFill>
                <a:effectLst/>
                <a:latin typeface="Calibri,Bold"/>
              </a:rPr>
              <a:t>TOP-7.1.1-16-H-ESZA-2020-01935 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7238B4D-25B2-6468-EC99-53D868075ED3}"/>
              </a:ext>
            </a:extLst>
          </p:cNvPr>
          <p:cNvSpPr txBox="1"/>
          <p:nvPr/>
        </p:nvSpPr>
        <p:spPr>
          <a:xfrm>
            <a:off x="9168143" y="2584676"/>
            <a:ext cx="30238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”Szombathelyen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élo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̋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hátrányos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helyzetu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̋ emberek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foglalkoztatását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segíto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̋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szociális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szolgáltatás</a:t>
            </a:r>
            <a:r>
              <a:rPr lang="hu-HU" sz="14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” </a:t>
            </a:r>
            <a:endParaRPr lang="hu-HU" sz="1400" dirty="0">
              <a:solidFill>
                <a:srgbClr val="0070C0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11F051B5-783E-10FE-D3EB-A4AE450F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010" y="6318874"/>
            <a:ext cx="1856990" cy="5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6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22B5C1-0D56-D660-301C-A790C254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53" y="269441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távmunka megítélése, a szervezetek távmunkára való alkalmassága</a:t>
            </a:r>
            <a:br>
              <a:rPr lang="hu-HU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6F4DFD-43C4-4202-A5EA-3A5CC59E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850950"/>
              </p:ext>
            </p:extLst>
          </p:nvPr>
        </p:nvGraphicFramePr>
        <p:xfrm>
          <a:off x="1555688" y="2765867"/>
          <a:ext cx="3143061" cy="195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BDA515BF-8A2F-7E39-1DD4-1A3B0D1401E5}"/>
              </a:ext>
            </a:extLst>
          </p:cNvPr>
          <p:cNvSpPr txBox="1"/>
          <p:nvPr/>
        </p:nvSpPr>
        <p:spPr>
          <a:xfrm>
            <a:off x="1391971" y="1819808"/>
            <a:ext cx="4121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u-HU" sz="1200" i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Segítené-e otthonról történő munkavégzés (</a:t>
            </a:r>
            <a:r>
              <a:rPr lang="hu-HU" sz="1200" i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home</a:t>
            </a:r>
            <a:r>
              <a:rPr lang="hu-HU" sz="1200" i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hu-HU" sz="1200" i="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office</a:t>
            </a:r>
            <a:r>
              <a:rPr lang="hu-HU" sz="1200" i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) lehetővé tétele a hátrányos helyzetű, illetve a megváltozott munkaképességű munkavállalók foglalkoztatását?</a:t>
            </a:r>
            <a:endParaRPr lang="hu-HU" sz="1200" i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613FB87-F573-349F-0A25-3E17042C5827}"/>
              </a:ext>
            </a:extLst>
          </p:cNvPr>
          <p:cNvSpPr txBox="1"/>
          <p:nvPr/>
        </p:nvSpPr>
        <p:spPr>
          <a:xfrm>
            <a:off x="1432711" y="5134734"/>
            <a:ext cx="4040107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távmunka lehetséges hátrányai között a válaszadók az </a:t>
            </a:r>
            <a:r>
              <a:rPr lang="hu-HU" sz="12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elszigetelődést</a:t>
            </a:r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a </a:t>
            </a:r>
            <a:r>
              <a:rPr lang="hu-HU" sz="1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munkafolyamatok körülményesebb követése</a:t>
            </a:r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a csoportok </a:t>
            </a:r>
            <a:r>
              <a:rPr lang="hu-HU" sz="12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kommunikációjának bonyolódását </a:t>
            </a:r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említették.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29B9BD-DA6B-4C59-AD96-20E7F68A4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661138"/>
              </p:ext>
            </p:extLst>
          </p:nvPr>
        </p:nvGraphicFramePr>
        <p:xfrm>
          <a:off x="6509438" y="1977081"/>
          <a:ext cx="4363773" cy="29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311CA182-FC12-AEF7-8D9F-99F178752D78}"/>
              </a:ext>
            </a:extLst>
          </p:cNvPr>
          <p:cNvSpPr txBox="1"/>
          <p:nvPr/>
        </p:nvSpPr>
        <p:spPr>
          <a:xfrm>
            <a:off x="6628645" y="5134926"/>
            <a:ext cx="447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Rendelkezik-e a szervezet olyan infrastruktúrával, amely lehetővé teszi az otthonról történő munkavégzést?</a:t>
            </a:r>
            <a:r>
              <a:rPr lang="hu-HU" sz="1200" dirty="0">
                <a:effectLst/>
                <a:latin typeface="Cambria" panose="02040503050406030204" pitchFamily="18" charset="0"/>
              </a:rPr>
              <a:t> </a:t>
            </a:r>
            <a:endParaRPr lang="hu-HU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6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98A71-1A95-3C1C-C545-B2127A4D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525" y="346330"/>
            <a:ext cx="7958331" cy="1077229"/>
          </a:xfrm>
        </p:spPr>
        <p:txBody>
          <a:bodyPr/>
          <a:lstStyle/>
          <a:p>
            <a:pPr algn="ctr"/>
            <a:r>
              <a:rPr lang="hu-HU" dirty="0">
                <a:latin typeface="Cambria" panose="02040503050406030204" pitchFamily="18" charset="0"/>
              </a:rPr>
              <a:t>Összefoglalás és javaslatok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705EFA5-1F7A-8317-28AE-6AD5FDCD376D}"/>
              </a:ext>
            </a:extLst>
          </p:cNvPr>
          <p:cNvSpPr txBox="1"/>
          <p:nvPr/>
        </p:nvSpPr>
        <p:spPr>
          <a:xfrm>
            <a:off x="1439501" y="1698632"/>
            <a:ext cx="6563763" cy="390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1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munkaadók ismerethiánya, mint a hátrányos helyzetűek és megváltozott munkaképességűek foglalkoztatásának egyik akadálya, amire megoldás lehet: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hu-H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hátrányos helyzetű és megváltozott munkaképességű személyekkel kapcsolatos negatív attitűdök megváltoztatása,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hu-H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szervezeti folyamatok és a munkakörök revíziója,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hu-H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szervezet távmunkára való alkalmassá tétele,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hu-HU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távmunka negatív következményeinek csökkentésére szolgáló eljárások és eszközök bevezetése. 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1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célcsoport munkavégzését megkönnyítő műszaki és informatikai eszközök megismertetése és alkalmazása növelné a </a:t>
            </a:r>
            <a:r>
              <a:rPr lang="hu-HU" sz="1400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foglalkoztatottságot</a:t>
            </a:r>
            <a:r>
              <a:rPr lang="hu-HU" sz="1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körükben.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1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felhasználóbarát és informatív online adatbázis egyaránt szolgálja a munkaadó és a munkavállaló érdekeit, egyúttal az aktuális munkaügyi információk eljuttatását is segíti. </a:t>
            </a:r>
            <a:endParaRPr lang="hu-HU" sz="1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749ABF-C38B-4398-4FB4-D72C6AA6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50" y="2147192"/>
            <a:ext cx="2565780" cy="25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BA9BA-E90D-28AA-5225-B9FB955D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17" y="341869"/>
            <a:ext cx="3763456" cy="1077229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A felmérés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12260C-8831-C6FF-DB88-50D04565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921" y="1618644"/>
            <a:ext cx="5238718" cy="3997828"/>
          </a:xfrm>
        </p:spPr>
        <p:txBody>
          <a:bodyPr/>
          <a:lstStyle/>
          <a:p>
            <a:pPr algn="just"/>
            <a:r>
              <a:rPr lang="hu-HU" sz="1800" dirty="0" err="1">
                <a:latin typeface="Cambria" panose="02040503050406030204" pitchFamily="18" charset="0"/>
              </a:rPr>
              <a:t>M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egismerjük</a:t>
            </a:r>
            <a:r>
              <a:rPr lang="hu-HU" sz="1800" dirty="0">
                <a:effectLst/>
                <a:latin typeface="Cambria" panose="02040503050406030204" pitchFamily="18" charset="0"/>
              </a:rPr>
              <a:t> a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munkaadók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munkaügyekkel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munkaerőfelvétellel</a:t>
            </a:r>
            <a:r>
              <a:rPr lang="hu-HU" sz="1800" dirty="0">
                <a:effectLst/>
                <a:latin typeface="Cambria" panose="02040503050406030204" pitchFamily="18" charset="0"/>
              </a:rPr>
              <a:t> kapcsolatos ismereteit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gyakorlatát</a:t>
            </a:r>
            <a:r>
              <a:rPr lang="hu-HU" sz="1800" dirty="0">
                <a:effectLst/>
                <a:latin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hu-HU" dirty="0">
              <a:latin typeface="Cambria" panose="02040503050406030204" pitchFamily="18" charset="0"/>
            </a:endParaRPr>
          </a:p>
          <a:p>
            <a:pPr algn="just"/>
            <a:r>
              <a:rPr lang="hu-HU" sz="1800" dirty="0">
                <a:latin typeface="Cambria" panose="02040503050406030204" pitchFamily="18" charset="0"/>
              </a:rPr>
              <a:t>Ké</a:t>
            </a:r>
            <a:r>
              <a:rPr lang="hu-HU" sz="1800" dirty="0">
                <a:effectLst/>
                <a:latin typeface="Cambria" panose="02040503050406030204" pitchFamily="18" charset="0"/>
              </a:rPr>
              <a:t>pet kapjunk a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hátrányos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helyzetu</a:t>
            </a:r>
            <a:r>
              <a:rPr lang="hu-HU" sz="1800" dirty="0">
                <a:effectLst/>
                <a:latin typeface="Cambria" panose="02040503050406030204" pitchFamily="18" charset="0"/>
              </a:rPr>
              <a:t>̋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800" dirty="0">
                <a:effectLst/>
                <a:latin typeface="Cambria" panose="02040503050406030204" pitchFamily="18" charset="0"/>
              </a:rPr>
              <a:t> a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megváltozott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munkaképességu</a:t>
            </a:r>
            <a:r>
              <a:rPr lang="hu-HU" sz="1800" dirty="0">
                <a:effectLst/>
                <a:latin typeface="Cambria" panose="02040503050406030204" pitchFamily="18" charset="0"/>
              </a:rPr>
              <a:t>̋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munkavállalók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foglalkoztatásáról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800" dirty="0">
                <a:effectLst/>
                <a:latin typeface="Cambria" panose="02040503050406030204" pitchFamily="18" charset="0"/>
              </a:rPr>
              <a:t> a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munkaadók</a:t>
            </a: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800" dirty="0" err="1">
                <a:effectLst/>
                <a:latin typeface="Cambria" panose="02040503050406030204" pitchFamily="18" charset="0"/>
              </a:rPr>
              <a:t>motivációiról</a:t>
            </a:r>
            <a:r>
              <a:rPr lang="hu-HU" sz="1800" dirty="0">
                <a:effectLst/>
                <a:latin typeface="Cambria" panose="02040503050406030204" pitchFamily="18" charset="0"/>
              </a:rPr>
              <a:t>. </a:t>
            </a:r>
            <a:endParaRPr lang="hu-HU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9C6017D-0362-ED27-0615-E60CA0807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26">
            <a:off x="6427968" y="2324078"/>
            <a:ext cx="5029200" cy="27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D3E903-9D78-7802-4576-BA1C1300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58" y="269441"/>
            <a:ext cx="7958331" cy="1077229"/>
          </a:xfrm>
        </p:spPr>
        <p:txBody>
          <a:bodyPr/>
          <a:lstStyle/>
          <a:p>
            <a:pPr algn="l"/>
            <a:r>
              <a:rPr lang="hu-HU" dirty="0">
                <a:latin typeface="Cambria" panose="02040503050406030204" pitchFamily="18" charset="0"/>
              </a:rPr>
              <a:t>A felmérés módszertana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DF9253-2D4B-0678-756A-A110A16B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8278"/>
            <a:ext cx="3527028" cy="1975952"/>
          </a:xfrm>
        </p:spPr>
        <p:txBody>
          <a:bodyPr/>
          <a:lstStyle/>
          <a:p>
            <a:r>
              <a:rPr lang="hu-HU" dirty="0">
                <a:latin typeface="Cambria" panose="02040503050406030204" pitchFamily="18" charset="0"/>
              </a:rPr>
              <a:t>Versenyszféra</a:t>
            </a:r>
          </a:p>
          <a:p>
            <a:r>
              <a:rPr lang="hu-HU" dirty="0">
                <a:latin typeface="Cambria" panose="02040503050406030204" pitchFamily="18" charset="0"/>
              </a:rPr>
              <a:t>Közszféra</a:t>
            </a:r>
          </a:p>
          <a:p>
            <a:r>
              <a:rPr lang="hu-HU" dirty="0">
                <a:latin typeface="Cambria" panose="02040503050406030204" pitchFamily="18" charset="0"/>
              </a:rPr>
              <a:t>Nonprofit szektor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65CD731-245B-3B9F-179B-535F0D39BD62}"/>
              </a:ext>
            </a:extLst>
          </p:cNvPr>
          <p:cNvSpPr txBox="1">
            <a:spLocks/>
          </p:cNvSpPr>
          <p:nvPr/>
        </p:nvSpPr>
        <p:spPr>
          <a:xfrm>
            <a:off x="1613832" y="1453048"/>
            <a:ext cx="3527028" cy="197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latin typeface="Cambria" panose="02040503050406030204" pitchFamily="18" charset="0"/>
              </a:rPr>
              <a:t>Online kitölthető kérdőív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11D52FB8-10C1-674E-3325-5583367512DC}"/>
              </a:ext>
            </a:extLst>
          </p:cNvPr>
          <p:cNvCxnSpPr/>
          <p:nvPr/>
        </p:nvCxnSpPr>
        <p:spPr>
          <a:xfrm flipV="1">
            <a:off x="4744016" y="2037030"/>
            <a:ext cx="1276538" cy="403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DD9CF19-93F2-277D-AB30-4201071223F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744016" y="2546254"/>
            <a:ext cx="1351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F9171514-A7FE-4694-09F5-C17BBA4D8D20}"/>
              </a:ext>
            </a:extLst>
          </p:cNvPr>
          <p:cNvCxnSpPr>
            <a:cxnSpLocks/>
          </p:cNvCxnSpPr>
          <p:nvPr/>
        </p:nvCxnSpPr>
        <p:spPr>
          <a:xfrm>
            <a:off x="4759105" y="2633557"/>
            <a:ext cx="1336895" cy="497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6C6D081-8DE5-053A-47C1-60B33BA07C80}"/>
              </a:ext>
            </a:extLst>
          </p:cNvPr>
          <p:cNvSpPr txBox="1"/>
          <p:nvPr/>
        </p:nvSpPr>
        <p:spPr>
          <a:xfrm>
            <a:off x="1613833" y="3429000"/>
            <a:ext cx="3130183" cy="305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>
                <a:effectLst/>
                <a:latin typeface="Cambria" panose="02040503050406030204" pitchFamily="18" charset="0"/>
              </a:rPr>
              <a:t>A szervezetek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általános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jellemzői</a:t>
            </a:r>
            <a:r>
              <a:rPr lang="hu-HU" sz="1400" dirty="0">
                <a:effectLst/>
                <a:latin typeface="Cambria" panose="02040503050406030204" pitchFamily="18" charset="0"/>
              </a:rPr>
              <a:t> 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latin typeface="Cambria" panose="02040503050406030204" pitchFamily="18" charset="0"/>
              </a:rPr>
              <a:t> A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munkaügyekre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vonatkozo</a:t>
            </a:r>
            <a:r>
              <a:rPr lang="hu-HU" sz="1400" dirty="0">
                <a:effectLst/>
                <a:latin typeface="Cambria" panose="02040503050406030204" pitchFamily="18" charset="0"/>
              </a:rPr>
              <a:t>́ ismeretek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400" dirty="0">
                <a:effectLst/>
                <a:latin typeface="Cambria" panose="02040503050406030204" pitchFamily="18" charset="0"/>
              </a:rPr>
              <a:t> gyakorlatok 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Cambria" panose="02040503050406030204" pitchFamily="18" charset="0"/>
              </a:rPr>
              <a:t> </a:t>
            </a:r>
            <a:r>
              <a:rPr lang="hu-HU" sz="1400" dirty="0">
                <a:effectLst/>
                <a:latin typeface="Cambria" panose="02040503050406030204" pitchFamily="18" charset="0"/>
              </a:rPr>
              <a:t>A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hátrányos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helyzetűek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és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megváltozott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munkaképességu</a:t>
            </a:r>
            <a:r>
              <a:rPr lang="hu-HU" sz="1400" dirty="0">
                <a:effectLst/>
                <a:latin typeface="Cambria" panose="02040503050406030204" pitchFamily="18" charset="0"/>
              </a:rPr>
              <a:t>̋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munkavállalók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foglalkoztatása</a:t>
            </a:r>
            <a:r>
              <a:rPr lang="hu-HU" sz="1400" dirty="0">
                <a:effectLst/>
                <a:latin typeface="Cambria" panose="02040503050406030204" pitchFamily="18" charset="0"/>
              </a:rPr>
              <a:t> 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Cambria" panose="02040503050406030204" pitchFamily="18" charset="0"/>
              </a:rPr>
              <a:t> </a:t>
            </a:r>
            <a:r>
              <a:rPr lang="hu-HU" sz="1400" dirty="0">
                <a:effectLst/>
                <a:latin typeface="Cambria" panose="02040503050406030204" pitchFamily="18" charset="0"/>
              </a:rPr>
              <a:t>A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munkaadók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motiváltsága</a:t>
            </a:r>
            <a:r>
              <a:rPr lang="hu-HU" sz="1400" dirty="0">
                <a:effectLst/>
                <a:latin typeface="Cambria" panose="02040503050406030204" pitchFamily="18" charset="0"/>
              </a:rPr>
              <a:t> a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célcsoportok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foglalkoztatását</a:t>
            </a:r>
            <a:r>
              <a:rPr lang="hu-HU" sz="1400" dirty="0">
                <a:effectLst/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illetően</a:t>
            </a:r>
            <a:r>
              <a:rPr lang="hu-HU" sz="1400" dirty="0">
                <a:effectLst/>
                <a:latin typeface="Cambria" panose="02040503050406030204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latin typeface="Cambria" panose="02040503050406030204" pitchFamily="18" charset="0"/>
              </a:rPr>
              <a:t> </a:t>
            </a:r>
            <a:r>
              <a:rPr lang="hu-HU" sz="1400" dirty="0" err="1">
                <a:effectLst/>
                <a:latin typeface="Cambria" panose="02040503050406030204" pitchFamily="18" charset="0"/>
              </a:rPr>
              <a:t>Távmunka</a:t>
            </a:r>
            <a:r>
              <a:rPr lang="hu-HU" sz="1400" dirty="0">
                <a:effectLst/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001C206A-5EF6-3C8E-DC5B-2FEC8C2D3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69" y="3330972"/>
            <a:ext cx="3527028" cy="35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8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B546AC8-27FF-4897-B52A-A51EF7AE8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99133"/>
              </p:ext>
            </p:extLst>
          </p:nvPr>
        </p:nvGraphicFramePr>
        <p:xfrm>
          <a:off x="1303699" y="443618"/>
          <a:ext cx="5278170" cy="306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1FDC4EDE-18AB-82CE-77D4-43D81D48617B}"/>
              </a:ext>
            </a:extLst>
          </p:cNvPr>
          <p:cNvSpPr txBox="1"/>
          <p:nvPr/>
        </p:nvSpPr>
        <p:spPr>
          <a:xfrm>
            <a:off x="2831471" y="3755025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megkérdezett szervezetek megoszlása </a:t>
            </a:r>
            <a:endParaRPr lang="hu-HU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CE70BE-1C57-452C-BEC3-AC0CC787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437345"/>
              </p:ext>
            </p:extLst>
          </p:nvPr>
        </p:nvGraphicFramePr>
        <p:xfrm>
          <a:off x="6505669" y="2942376"/>
          <a:ext cx="5027691" cy="299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0042E8C0-278B-400A-868B-76A22643B2E6}"/>
              </a:ext>
            </a:extLst>
          </p:cNvPr>
          <p:cNvSpPr txBox="1"/>
          <p:nvPr/>
        </p:nvSpPr>
        <p:spPr>
          <a:xfrm>
            <a:off x="7046236" y="5934941"/>
            <a:ext cx="3946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i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szervezetek szektor szerinti besorolása</a:t>
            </a:r>
            <a:endParaRPr lang="hu-HU" sz="1200" i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9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501EB3-A792-1005-6147-DF6EB2FF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00" y="378082"/>
            <a:ext cx="7958331" cy="1077229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latin typeface="Cambria" panose="02040503050406030204" pitchFamily="18" charset="0"/>
              </a:rPr>
              <a:t>Munkaügyi ismeretek</a:t>
            </a:r>
            <a:br>
              <a:rPr lang="hu-HU" sz="1800" b="1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munkavállalókat és a munkáltatókat érintő fontos információkról (pl. pályázatok, támogatások)</a:t>
            </a:r>
            <a:r>
              <a:rPr lang="hu-HU" dirty="0">
                <a:effectLst/>
              </a:rPr>
              <a:t> 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F8D3E89-EF3D-439F-963A-C97EC8457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9698"/>
              </p:ext>
            </p:extLst>
          </p:nvPr>
        </p:nvGraphicFramePr>
        <p:xfrm>
          <a:off x="2672434" y="2034530"/>
          <a:ext cx="6397797" cy="300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344C42DA-AA00-E1EE-009F-39050A07BC97}"/>
              </a:ext>
            </a:extLst>
          </p:cNvPr>
          <p:cNvSpPr txBox="1"/>
          <p:nvPr/>
        </p:nvSpPr>
        <p:spPr>
          <a:xfrm>
            <a:off x="2972723" y="5205539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Honnan tájékozódik a munkavállalókat és a munkáltatókat érintő fontos információkról?</a:t>
            </a:r>
            <a:r>
              <a:rPr lang="hu-HU" sz="1200" dirty="0">
                <a:effectLst/>
                <a:latin typeface="Cambria" panose="02040503050406030204" pitchFamily="18" charset="0"/>
              </a:rPr>
              <a:t> </a:t>
            </a:r>
            <a:endParaRPr lang="hu-HU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3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FBAD73-F912-5924-CA01-17FC436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66" y="169853"/>
            <a:ext cx="9221071" cy="1077229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latin typeface="Cambria" panose="02040503050406030204" pitchFamily="18" charset="0"/>
              </a:rPr>
              <a:t>Hátrányos helyzetű és megváltozott munkaképességű munkavállalók foglalkoztatása</a:t>
            </a:r>
            <a:br>
              <a:rPr lang="hu-HU" sz="3200" dirty="0">
                <a:latin typeface="Cambria" panose="02040503050406030204" pitchFamily="18" charset="0"/>
              </a:rPr>
            </a:br>
            <a:endParaRPr lang="hu-HU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C9AD5B0D-1CED-4A77-8928-2904C4242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977095"/>
              </p:ext>
            </p:extLst>
          </p:nvPr>
        </p:nvGraphicFramePr>
        <p:xfrm>
          <a:off x="1243327" y="1365959"/>
          <a:ext cx="5184634" cy="24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FB6244-B659-468C-8BCD-5CAD332BB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288907"/>
              </p:ext>
            </p:extLst>
          </p:nvPr>
        </p:nvGraphicFramePr>
        <p:xfrm>
          <a:off x="6989275" y="3548958"/>
          <a:ext cx="4181192" cy="243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F714F10B-D8BC-0A0A-F3E6-DE554FE13E72}"/>
              </a:ext>
            </a:extLst>
          </p:cNvPr>
          <p:cNvSpPr txBox="1"/>
          <p:nvPr/>
        </p:nvSpPr>
        <p:spPr>
          <a:xfrm>
            <a:off x="891767" y="3921332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i="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Munkaerőpiacon hátrányos helyzetű csoportok </a:t>
            </a:r>
            <a:r>
              <a:rPr lang="hu-HU" sz="1200" dirty="0">
                <a:latin typeface="Cambria" panose="02040503050406030204" pitchFamily="18" charset="0"/>
                <a:ea typeface="Calibri" panose="020F0502020204030204" pitchFamily="34" charset="0"/>
              </a:rPr>
              <a:t>a munkáltatóknál</a:t>
            </a:r>
            <a:endParaRPr lang="hu-HU" sz="1200" i="1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0B8694A-4DA1-CA74-EFF5-80B416501144}"/>
              </a:ext>
            </a:extLst>
          </p:cNvPr>
          <p:cNvSpPr txBox="1"/>
          <p:nvPr/>
        </p:nvSpPr>
        <p:spPr>
          <a:xfrm>
            <a:off x="6989275" y="6080281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megváltozott munkaképességű csoportok foglalkoztatottsága.</a:t>
            </a:r>
            <a:r>
              <a:rPr lang="hu-HU" sz="1200" dirty="0">
                <a:effectLst/>
                <a:latin typeface="Cambria" panose="02040503050406030204" pitchFamily="18" charset="0"/>
              </a:rPr>
              <a:t> </a:t>
            </a:r>
            <a:endParaRPr lang="hu-HU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4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BA81FF-8DE1-4935-BCFE-E16218D20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824672"/>
              </p:ext>
            </p:extLst>
          </p:nvPr>
        </p:nvGraphicFramePr>
        <p:xfrm>
          <a:off x="1600954" y="447389"/>
          <a:ext cx="5035236" cy="280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E5135A5F-F0A6-0067-DF6E-AC2E7430A0E3}"/>
              </a:ext>
            </a:extLst>
          </p:cNvPr>
          <p:cNvSpPr txBox="1"/>
          <p:nvPr/>
        </p:nvSpPr>
        <p:spPr>
          <a:xfrm>
            <a:off x="2052874" y="3215374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hátrányos helyzetű munkavállalók</a:t>
            </a:r>
            <a:r>
              <a:rPr lang="hu-HU" sz="1200" dirty="0">
                <a:effectLst/>
                <a:latin typeface="Cambria" panose="02040503050406030204" pitchFamily="18" charset="0"/>
              </a:rPr>
              <a:t> </a:t>
            </a:r>
            <a:r>
              <a:rPr lang="hu-HU" sz="1200" dirty="0">
                <a:latin typeface="Cambria" panose="02040503050406030204" pitchFamily="18" charset="0"/>
              </a:rPr>
              <a:t>által betöltött munkatípusok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18C22E-DB05-4F36-A3A3-E963BAD9A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784779"/>
              </p:ext>
            </p:extLst>
          </p:nvPr>
        </p:nvGraphicFramePr>
        <p:xfrm>
          <a:off x="1600954" y="3634852"/>
          <a:ext cx="4970353" cy="280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0ECF0BEB-FB7C-BCEF-026A-A04F0482859A}"/>
              </a:ext>
            </a:extLst>
          </p:cNvPr>
          <p:cNvSpPr txBox="1"/>
          <p:nvPr/>
        </p:nvSpPr>
        <p:spPr>
          <a:xfrm>
            <a:off x="1763917" y="6349302"/>
            <a:ext cx="5732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 hátrányos helyzetű és a megváltozott munkaképességű munkavállalók által betöltött munkakörök</a:t>
            </a:r>
            <a:r>
              <a:rPr lang="hu-HU" sz="1200" dirty="0">
                <a:effectLst/>
                <a:latin typeface="Cambria" panose="02040503050406030204" pitchFamily="18" charset="0"/>
              </a:rPr>
              <a:t> </a:t>
            </a:r>
            <a:endParaRPr lang="hu-HU" sz="1200" dirty="0">
              <a:latin typeface="Cambria" panose="020405030504060302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414C743-DBBE-86EE-4AB0-D89A9784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918" y="1532561"/>
            <a:ext cx="3271959" cy="30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784D6D-7F65-4924-B278-C4C321CB8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424141"/>
              </p:ext>
            </p:extLst>
          </p:nvPr>
        </p:nvGraphicFramePr>
        <p:xfrm>
          <a:off x="1673382" y="4368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FE6C57C7-813D-D7FC-B65F-7B1811D979FC}"/>
              </a:ext>
            </a:extLst>
          </p:cNvPr>
          <p:cNvSpPr txBox="1"/>
          <p:nvPr/>
        </p:nvSpPr>
        <p:spPr>
          <a:xfrm>
            <a:off x="2277701" y="3180029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Atipikus munkaviszonyban dolgozó munkavállalók</a:t>
            </a:r>
            <a:endParaRPr lang="hu-HU" sz="12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BBD630-6E73-4B03-9653-FB3A489C5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47345"/>
              </p:ext>
            </p:extLst>
          </p:nvPr>
        </p:nvGraphicFramePr>
        <p:xfrm>
          <a:off x="1809183" y="354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45D693F4-E7BA-F3C5-4D7F-12140103BA5B}"/>
              </a:ext>
            </a:extLst>
          </p:cNvPr>
          <p:cNvSpPr txBox="1"/>
          <p:nvPr/>
        </p:nvSpPr>
        <p:spPr>
          <a:xfrm>
            <a:off x="2224134" y="6375900"/>
            <a:ext cx="415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Cambria" panose="02040503050406030204" pitchFamily="18" charset="0"/>
              </a:rPr>
              <a:t>Legnagyobb nehézségek a foglalkoztatás kapcsán a munkaadók részéről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0D12201-DC4C-31BD-0BE1-76A57E41B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57" y="1367073"/>
            <a:ext cx="3834142" cy="38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0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E144CF-8068-F75D-05A1-7DCB531A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40" y="355382"/>
            <a:ext cx="7958331" cy="1077229"/>
          </a:xfrm>
        </p:spPr>
        <p:txBody>
          <a:bodyPr/>
          <a:lstStyle/>
          <a:p>
            <a:pPr algn="ctr"/>
            <a:r>
              <a:rPr lang="hu-HU" dirty="0">
                <a:latin typeface="Cambria" panose="02040503050406030204" pitchFamily="18" charset="0"/>
              </a:rPr>
              <a:t>A célcsoportba tartozó egyének foglalkoztatásának előnyei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D3EF57-FD30-429B-807E-539404374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937136"/>
              </p:ext>
            </p:extLst>
          </p:nvPr>
        </p:nvGraphicFramePr>
        <p:xfrm>
          <a:off x="3038134" y="2096444"/>
          <a:ext cx="6115732" cy="360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271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{5E7CCA14-B9C1-3F45-A19D-9CD1D7F2BD53}tf16401378</Template>
  <TotalTime>100</TotalTime>
  <Words>393</Words>
  <Application>Microsoft Macintosh PowerPoint</Application>
  <PresentationFormat>Szélesvásznú</PresentationFormat>
  <Paragraphs>43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Calibri,Bold</vt:lpstr>
      <vt:lpstr>Cambria</vt:lpstr>
      <vt:lpstr>MS Shell Dlg 2</vt:lpstr>
      <vt:lpstr>Symbol</vt:lpstr>
      <vt:lpstr>Wingdings</vt:lpstr>
      <vt:lpstr>Wingdings 3</vt:lpstr>
      <vt:lpstr>Madison</vt:lpstr>
      <vt:lpstr>Távmunkával, illetve  hátrányos helyzetű és megváltozott munkaképességű emberek  foglalkoztatásával kapcsolatos felmérés a szombathelyi szervezetek körében  </vt:lpstr>
      <vt:lpstr>A felmérés célja</vt:lpstr>
      <vt:lpstr>A felmérés módszertana</vt:lpstr>
      <vt:lpstr>PowerPoint-bemutató</vt:lpstr>
      <vt:lpstr>Munkaügyi ismeretek munkavállalókat és a munkáltatókat érintő fontos információkról (pl. pályázatok, támogatások) </vt:lpstr>
      <vt:lpstr>Hátrányos helyzetű és megváltozott munkaképességű munkavállalók foglalkoztatása </vt:lpstr>
      <vt:lpstr>PowerPoint-bemutató</vt:lpstr>
      <vt:lpstr>PowerPoint-bemutató</vt:lpstr>
      <vt:lpstr>A célcsoportba tartozó egyének foglalkoztatásának előnyei</vt:lpstr>
      <vt:lpstr>A távmunka megítélése, a szervezetek távmunkára való alkalmassága </vt:lpstr>
      <vt:lpstr>Összefoglalás és javaslatok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Távmunkával, illetve  hátrányos helyzetű és megváltozott munkaképességű emberek  foglalkoztatásával kapcsolatos felmérés a szombathelyi szervezetek körében  </dc:title>
  <dc:creator>Microsoft Office User</dc:creator>
  <cp:lastModifiedBy>Microsoft Office User</cp:lastModifiedBy>
  <cp:revision>9</cp:revision>
  <dcterms:created xsi:type="dcterms:W3CDTF">2022-10-10T11:58:16Z</dcterms:created>
  <dcterms:modified xsi:type="dcterms:W3CDTF">2022-10-10T13:48:42Z</dcterms:modified>
</cp:coreProperties>
</file>